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9" r:id="rId12"/>
    <p:sldId id="270" r:id="rId13"/>
    <p:sldId id="266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4F54D-6F1D-1B44-99CE-CB8E5B27B63E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E360E-BC44-6B48-B843-E2A60E7C6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38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E360E-BC44-6B48-B843-E2A60E7C6D1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72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2899DB9-A4DE-274C-ABB6-2BF7C105502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2D7C5EB4-9F1A-FA49-A822-6642C0F62BF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8695" y="5013739"/>
            <a:ext cx="7569200" cy="1700696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Objective: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u="sng" dirty="0" smtClean="0"/>
              <a:t>Lessons 16:</a:t>
            </a:r>
            <a:r>
              <a:rPr lang="en-US" dirty="0" smtClean="0"/>
              <a:t> Draw trapezoids to clarify their attributes and define trapezoids based on their attributes.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8695" y="4579729"/>
            <a:ext cx="4038600" cy="748553"/>
          </a:xfrm>
        </p:spPr>
        <p:txBody>
          <a:bodyPr/>
          <a:lstStyle/>
          <a:p>
            <a:r>
              <a:rPr lang="en-US" dirty="0" smtClean="0"/>
              <a:t>By the end of the lesson, you will be able to…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089913" y="274556"/>
            <a:ext cx="1771778" cy="64205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5th Grade Module 5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Lesson 16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K. Clauson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93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213" y="1495287"/>
            <a:ext cx="7876574" cy="4998278"/>
          </a:xfrm>
        </p:spPr>
        <p:txBody>
          <a:bodyPr>
            <a:normAutofit/>
          </a:bodyPr>
          <a:lstStyle/>
          <a:p>
            <a:r>
              <a:rPr lang="en-US" dirty="0"/>
              <a:t>Label the angles of one of the trapezoids as </a:t>
            </a:r>
            <a:r>
              <a:rPr lang="en-US" dirty="0" smtClean="0"/>
              <a:t>𝐴,𝐵,𝐶</a:t>
            </a:r>
            <a:r>
              <a:rPr lang="en-US" dirty="0"/>
              <a:t>, and </a:t>
            </a:r>
            <a:r>
              <a:rPr lang="en-US" dirty="0" smtClean="0"/>
              <a:t>𝐷 </a:t>
            </a:r>
            <a:r>
              <a:rPr lang="en-US" dirty="0"/>
              <a:t>on the inside of the shape. Label the top left angle as angle </a:t>
            </a:r>
            <a:r>
              <a:rPr lang="en-US" i="1" dirty="0"/>
              <a:t>A. </a:t>
            </a:r>
            <a:r>
              <a:rPr lang="en-US" dirty="0"/>
              <a:t>Label the top right angle as </a:t>
            </a:r>
            <a:r>
              <a:rPr lang="en-US" i="1" dirty="0"/>
              <a:t>B. </a:t>
            </a:r>
            <a:r>
              <a:rPr lang="en-US" dirty="0"/>
              <a:t>On the bottom, label the left angle as angle </a:t>
            </a:r>
            <a:r>
              <a:rPr lang="en-US" i="1" dirty="0"/>
              <a:t>C, </a:t>
            </a:r>
            <a:r>
              <a:rPr lang="en-US" dirty="0"/>
              <a:t>and finally, label the last angle on the bottom right as </a:t>
            </a:r>
            <a:r>
              <a:rPr lang="en-US" i="1" dirty="0"/>
              <a:t>D. </a:t>
            </a:r>
            <a:endParaRPr lang="en-US" i="1" dirty="0" smtClean="0"/>
          </a:p>
          <a:p>
            <a:r>
              <a:rPr lang="en-US" dirty="0" smtClean="0"/>
              <a:t>Now</a:t>
            </a:r>
            <a:r>
              <a:rPr lang="en-US" dirty="0"/>
              <a:t>, measure these four interior angles of your trapezoid with your protractor, and write the measurements inside each angle</a:t>
            </a:r>
            <a:r>
              <a:rPr lang="en-US" dirty="0" smtClean="0"/>
              <a:t>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</a:t>
            </a:r>
            <a:br>
              <a:rPr lang="en-US" dirty="0" smtClean="0"/>
            </a:br>
            <a:r>
              <a:rPr lang="en-US" sz="2000" dirty="0"/>
              <a:t>b) measure and label its angles to explore their relationships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043" y="3838558"/>
            <a:ext cx="2937566" cy="273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86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213" y="1119808"/>
            <a:ext cx="7876574" cy="499827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Cut </a:t>
            </a:r>
            <a:r>
              <a:rPr lang="en-US" dirty="0"/>
              <a:t>out your trapezoid. </a:t>
            </a:r>
            <a:endParaRPr lang="en-US" dirty="0" smtClean="0"/>
          </a:p>
          <a:p>
            <a:r>
              <a:rPr lang="en-US" dirty="0" smtClean="0"/>
              <a:t>Cut </a:t>
            </a:r>
            <a:r>
              <a:rPr lang="en-US" dirty="0"/>
              <a:t>your trapezoid into </a:t>
            </a:r>
            <a:r>
              <a:rPr lang="en-US" dirty="0" smtClean="0"/>
              <a:t>four </a:t>
            </a:r>
            <a:r>
              <a:rPr lang="en-US" dirty="0"/>
              <a:t>parts by cutting between the parallel sides with a wavy cut.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</a:t>
            </a:r>
            <a:br>
              <a:rPr lang="en-US" dirty="0" smtClean="0"/>
            </a:br>
            <a:r>
              <a:rPr lang="en-US" sz="2000" dirty="0" smtClean="0"/>
              <a:t>b) measure and label its angles to explore their relationships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95" y="3429000"/>
            <a:ext cx="3111500" cy="304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06954" y="3175000"/>
            <a:ext cx="44946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Place </a:t>
            </a:r>
            <a:r>
              <a:rPr lang="en-US" dirty="0" smtClean="0"/>
              <a:t>∠𝐴 </a:t>
            </a:r>
            <a:r>
              <a:rPr lang="en-US" dirty="0"/>
              <a:t>alongside </a:t>
            </a:r>
            <a:r>
              <a:rPr lang="en-US" dirty="0" smtClean="0"/>
              <a:t>∠𝐶</a:t>
            </a:r>
            <a:r>
              <a:rPr lang="en-US" dirty="0"/>
              <a:t>. (See image.) What do you notice in your trapezoid and in your partner’s?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445" y="4157950"/>
            <a:ext cx="2474342" cy="231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6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213" y="1119808"/>
            <a:ext cx="7876574" cy="499827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How many pairs of angles add up to 180 degrees? </a:t>
            </a:r>
            <a:endParaRPr lang="en-US" dirty="0" smtClean="0"/>
          </a:p>
          <a:p>
            <a:r>
              <a:rPr lang="en-US" dirty="0"/>
              <a:t>Place all four of your angles together at a point. </a:t>
            </a:r>
            <a:r>
              <a:rPr lang="en-US" dirty="0" smtClean="0"/>
              <a:t> What </a:t>
            </a:r>
            <a:r>
              <a:rPr lang="en-US" dirty="0"/>
              <a:t>do you notice about the angles? </a:t>
            </a:r>
            <a:endParaRPr lang="en-US" dirty="0" smtClean="0"/>
          </a:p>
          <a:p>
            <a:r>
              <a:rPr lang="en-US" dirty="0" smtClean="0"/>
              <a:t>How does this compare to your partners?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</a:t>
            </a:r>
            <a:br>
              <a:rPr lang="en-US" dirty="0" smtClean="0"/>
            </a:br>
            <a:r>
              <a:rPr lang="en-US" sz="2000" dirty="0" smtClean="0"/>
              <a:t>b) measure and label its angles to explore their relationships</a:t>
            </a: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9477" y="3337105"/>
            <a:ext cx="2967207" cy="278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0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You will have 10 minutes to complete the Problem Set. Do your best to complete as much as you can in the time allotted.</a:t>
            </a:r>
            <a:endParaRPr lang="en-US" sz="2900" dirty="0">
              <a:latin typeface="Century Gothic" pitchFamily="34" charset="0"/>
            </a:endParaRP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-</a:t>
            </a:r>
            <a:r>
              <a:rPr lang="en-US" sz="2900" dirty="0">
                <a:latin typeface="Century Gothic" pitchFamily="34" charset="0"/>
              </a:rPr>
              <a:t>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</a:t>
            </a:r>
          </a:p>
          <a:p>
            <a:pPr marL="0" indent="0" algn="ctr">
              <a:buNone/>
            </a:pPr>
            <a:r>
              <a:rPr lang="en-US" sz="2900" i="1" u="sng" dirty="0" smtClean="0">
                <a:latin typeface="Century Gothic" pitchFamily="34" charset="0"/>
              </a:rPr>
              <a:t>Fast </a:t>
            </a:r>
            <a:r>
              <a:rPr lang="en-US" sz="2900" i="1" u="sng" dirty="0">
                <a:latin typeface="Century Gothic" pitchFamily="34" charset="0"/>
              </a:rPr>
              <a:t>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</a:t>
            </a:r>
            <a:r>
              <a:rPr lang="en-US" dirty="0"/>
              <a:t>5</a:t>
            </a:r>
            <a:r>
              <a:rPr lang="en-US" dirty="0" smtClean="0"/>
              <a:t>– Lesson 16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54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768601" y="6375169"/>
            <a:ext cx="5540188" cy="365125"/>
          </a:xfrm>
        </p:spPr>
        <p:txBody>
          <a:bodyPr/>
          <a:lstStyle/>
          <a:p>
            <a:r>
              <a:rPr lang="en-US" dirty="0" smtClean="0"/>
              <a:t>5th Grade Module 5- Lesson 16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372114"/>
            <a:ext cx="8478982" cy="132343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Let’s share any insights you had while solving these problems.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  <a:p>
            <a:pPr marL="742950" lvl="1" indent="-285750">
              <a:buFont typeface="Arial"/>
              <a:buChar char="•"/>
            </a:pPr>
            <a:r>
              <a:rPr lang="en-US" sz="2000" dirty="0" smtClean="0"/>
              <a:t>When???</a:t>
            </a:r>
          </a:p>
        </p:txBody>
      </p:sp>
    </p:spTree>
    <p:extLst>
      <p:ext uri="{BB962C8B-B14F-4D97-AF65-F5344CB8AC3E}">
        <p14:creationId xmlns:p14="http://schemas.microsoft.com/office/powerpoint/2010/main" val="129819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236604" y="6385557"/>
            <a:ext cx="2895600" cy="365125"/>
          </a:xfrm>
        </p:spPr>
        <p:txBody>
          <a:bodyPr/>
          <a:lstStyle/>
          <a:p>
            <a:r>
              <a:rPr lang="en-US" dirty="0" smtClean="0"/>
              <a:t>5th Grade Module 5– Lesson 16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899111" y="3531371"/>
            <a:ext cx="32135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LESSONS 16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24208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636254"/>
          </a:xfrm>
        </p:spPr>
        <p:txBody>
          <a:bodyPr/>
          <a:lstStyle/>
          <a:p>
            <a:r>
              <a:rPr lang="en-US" dirty="0" smtClean="0"/>
              <a:t>Divide Whole Numbers by Unit Fractions &amp; Unit Fractions by Whole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429565"/>
            <a:ext cx="7556313" cy="3696598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Quadrilaterals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14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Quadrilaterals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981" y="1540044"/>
            <a:ext cx="3778548" cy="48349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98067" y="1628507"/>
            <a:ext cx="25966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/>
              <a:t>Attributes to Consider </a:t>
            </a:r>
            <a:endParaRPr lang="en-US" u="sng" dirty="0"/>
          </a:p>
          <a:p>
            <a:r>
              <a:rPr lang="en-US" dirty="0"/>
              <a:t>Number of Sides </a:t>
            </a:r>
          </a:p>
          <a:p>
            <a:r>
              <a:rPr lang="en-US" dirty="0"/>
              <a:t>Length of Sides </a:t>
            </a:r>
          </a:p>
          <a:p>
            <a:r>
              <a:rPr lang="en-US" dirty="0"/>
              <a:t>Angle Measures </a:t>
            </a:r>
          </a:p>
        </p:txBody>
      </p:sp>
      <p:sp>
        <p:nvSpPr>
          <p:cNvPr id="6" name="Rectangle 5"/>
          <p:cNvSpPr/>
          <p:nvPr/>
        </p:nvSpPr>
        <p:spPr>
          <a:xfrm>
            <a:off x="5274700" y="3763310"/>
            <a:ext cx="20492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/>
              <a:t>Shapes </a:t>
            </a:r>
            <a:endParaRPr lang="en-US" u="sng" dirty="0"/>
          </a:p>
          <a:p>
            <a:r>
              <a:rPr lang="en-US" dirty="0"/>
              <a:t>Quadrilateral </a:t>
            </a:r>
          </a:p>
          <a:p>
            <a:r>
              <a:rPr lang="en-US" dirty="0"/>
              <a:t>Rhombus </a:t>
            </a:r>
          </a:p>
          <a:p>
            <a:r>
              <a:rPr lang="en-US" dirty="0"/>
              <a:t>Square </a:t>
            </a:r>
          </a:p>
          <a:p>
            <a:r>
              <a:rPr lang="en-US" dirty="0"/>
              <a:t>Rectangle </a:t>
            </a:r>
          </a:p>
        </p:txBody>
      </p:sp>
    </p:spTree>
    <p:extLst>
      <p:ext uri="{BB962C8B-B14F-4D97-AF65-F5344CB8AC3E}">
        <p14:creationId xmlns:p14="http://schemas.microsoft.com/office/powerpoint/2010/main" val="348011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340679"/>
            <a:ext cx="7556313" cy="1077844"/>
          </a:xfrm>
        </p:spPr>
        <p:txBody>
          <a:bodyPr/>
          <a:lstStyle/>
          <a:p>
            <a:r>
              <a:rPr lang="en-US" dirty="0"/>
              <a:t>Kathy spent 3 fifths of her money on a necklace and 2 thirds of the remainder on a bracelet. If the bracelet cost $17, how much money did she have at first?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2391" y="2418523"/>
            <a:ext cx="3527219" cy="41101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33390" y="198783"/>
            <a:ext cx="21866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(* Fix in student packet)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1213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7550" y="515465"/>
            <a:ext cx="3164144" cy="633057"/>
          </a:xfrm>
        </p:spPr>
        <p:txBody>
          <a:bodyPr/>
          <a:lstStyle/>
          <a:p>
            <a:r>
              <a:rPr lang="en-US" sz="3600" i="1" dirty="0" smtClean="0"/>
              <a:t>Teacher notes</a:t>
            </a:r>
            <a:endParaRPr lang="en-US" sz="3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397" y="1662730"/>
            <a:ext cx="8513054" cy="454686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Teacher and Students will need:</a:t>
            </a:r>
          </a:p>
          <a:p>
            <a:pPr>
              <a:buFontTx/>
              <a:buChar char="•"/>
            </a:pPr>
            <a:r>
              <a:rPr lang="en-US" dirty="0" smtClean="0"/>
              <a:t>Template 1 – collection of polygons</a:t>
            </a:r>
          </a:p>
          <a:p>
            <a:pPr>
              <a:buFontTx/>
              <a:buChar char="•"/>
            </a:pPr>
            <a:r>
              <a:rPr lang="en-US" dirty="0" smtClean="0"/>
              <a:t>Template 2- quadrilateral hierarchy</a:t>
            </a:r>
          </a:p>
          <a:p>
            <a:pPr>
              <a:buFontTx/>
              <a:buChar char="•"/>
            </a:pPr>
            <a:r>
              <a:rPr lang="en-US" dirty="0" smtClean="0"/>
              <a:t>Ruler</a:t>
            </a:r>
          </a:p>
          <a:p>
            <a:pPr>
              <a:buFontTx/>
              <a:buChar char="•"/>
            </a:pPr>
            <a:r>
              <a:rPr lang="en-US" dirty="0" smtClean="0"/>
              <a:t>Protractor</a:t>
            </a:r>
          </a:p>
          <a:p>
            <a:pPr>
              <a:buFontTx/>
              <a:buChar char="•"/>
            </a:pPr>
            <a:r>
              <a:rPr lang="en-US" dirty="0" smtClean="0"/>
              <a:t>Set square (or right angle template)</a:t>
            </a:r>
          </a:p>
          <a:p>
            <a:pPr>
              <a:buFontTx/>
              <a:buChar char="•"/>
            </a:pPr>
            <a:r>
              <a:rPr lang="en-US" dirty="0" smtClean="0"/>
              <a:t>Scissors</a:t>
            </a:r>
          </a:p>
          <a:p>
            <a:pPr>
              <a:buFontTx/>
              <a:buChar char="•"/>
            </a:pPr>
            <a:r>
              <a:rPr lang="en-US" dirty="0" smtClean="0"/>
              <a:t>Crayons, markers, or colored pencils</a:t>
            </a:r>
          </a:p>
          <a:p>
            <a:pPr>
              <a:buFontTx/>
              <a:buChar char="•"/>
            </a:pPr>
            <a:r>
              <a:rPr lang="en-US" dirty="0" smtClean="0"/>
              <a:t>Blank paper for drawing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50902" y="115703"/>
            <a:ext cx="3569268" cy="445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 smtClean="0"/>
              <a:t>Concept Development</a:t>
            </a:r>
            <a:endParaRPr lang="en-US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363868" y="2502034"/>
            <a:ext cx="2291093" cy="82300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i="1" u="sng" dirty="0" smtClean="0"/>
              <a:t>Teacher</a:t>
            </a:r>
            <a:r>
              <a:rPr lang="en-US" sz="1600" i="1" dirty="0" smtClean="0"/>
              <a:t>- you will also need Template 3- in color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253050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680428"/>
          </a:xfrm>
        </p:spPr>
        <p:txBody>
          <a:bodyPr/>
          <a:lstStyle/>
          <a:p>
            <a:r>
              <a:rPr lang="en-US" dirty="0" smtClean="0"/>
              <a:t>Problem 1</a:t>
            </a:r>
            <a:br>
              <a:rPr lang="en-US" dirty="0" smtClean="0"/>
            </a:br>
            <a:r>
              <a:rPr lang="en-US" dirty="0" smtClean="0"/>
              <a:t>a) sort polygons by the number of sides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528957"/>
            <a:ext cx="7556313" cy="2816085"/>
          </a:xfrm>
        </p:spPr>
        <p:txBody>
          <a:bodyPr>
            <a:normAutofit/>
          </a:bodyPr>
          <a:lstStyle/>
          <a:p>
            <a:r>
              <a:rPr lang="en-US" dirty="0" smtClean="0"/>
              <a:t>Cut apart the polygons on template #1</a:t>
            </a:r>
          </a:p>
          <a:p>
            <a:r>
              <a:rPr lang="en-US" dirty="0" smtClean="0"/>
              <a:t>Sort the polygons by the number of sides they have</a:t>
            </a:r>
          </a:p>
          <a:p>
            <a:r>
              <a:rPr lang="en-US" dirty="0" smtClean="0"/>
              <a:t>What are polygons with four sides called?</a:t>
            </a:r>
          </a:p>
          <a:p>
            <a:endParaRPr lang="en-US" dirty="0"/>
          </a:p>
          <a:p>
            <a:r>
              <a:rPr lang="en-US" dirty="0" smtClean="0"/>
              <a:t>Which shapes are quadrilaterals?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59129" y="4185478"/>
            <a:ext cx="2992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QUADRILATERALS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859129" y="5431182"/>
            <a:ext cx="2992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A, B, D, F, G, H, J, K, 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0096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484093"/>
            <a:ext cx="7556313" cy="1790863"/>
          </a:xfrm>
        </p:spPr>
        <p:txBody>
          <a:bodyPr/>
          <a:lstStyle/>
          <a:p>
            <a:r>
              <a:rPr lang="en-US" dirty="0" smtClean="0"/>
              <a:t>Problem 1</a:t>
            </a:r>
            <a:br>
              <a:rPr lang="en-US" dirty="0" smtClean="0"/>
            </a:br>
            <a:r>
              <a:rPr lang="en-US" dirty="0" smtClean="0"/>
              <a:t>b) sort quadrilaterals into trapezoids and non- trapezoids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517912"/>
            <a:ext cx="7556313" cy="411921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What attributes (qualities) do you need to consider in order to separate the quadrilaterals into two groups: trapezoids and non-trapezoids?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Separate your shapes ~ which are trapezoids?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Talk to you partner. How are the shapes in your trapezoid group alike and how are they different?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99565" y="3246783"/>
            <a:ext cx="4682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dirty="0" smtClean="0"/>
              <a:t>Sides that are parallel</a:t>
            </a:r>
          </a:p>
          <a:p>
            <a:pPr marL="342900" indent="-342900">
              <a:buFontTx/>
              <a:buChar char="•"/>
            </a:pPr>
            <a:r>
              <a:rPr lang="en-US" dirty="0" smtClean="0"/>
              <a:t>Trapezoids </a:t>
            </a:r>
            <a:r>
              <a:rPr lang="en-US" dirty="0"/>
              <a:t>have at least one set of parallel sides, so quadrilaterals with parallel sides go in the trapezoid pile. 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130260" y="5013740"/>
            <a:ext cx="2992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A, B, D, J, K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8243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</a:t>
            </a:r>
            <a:br>
              <a:rPr lang="en-US" dirty="0" smtClean="0"/>
            </a:br>
            <a:r>
              <a:rPr lang="en-US" sz="2000" dirty="0" smtClean="0"/>
              <a:t>a) draw a trapezoid according to the definition of a trapezoid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09" y="1892852"/>
            <a:ext cx="7556313" cy="456758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Look at the sorted shapes. I am going to ask you to draw a trapezoid in a minute. What attributes do you need to include? Turn and talk. </a:t>
            </a:r>
          </a:p>
          <a:p>
            <a:r>
              <a:rPr lang="en-US" u="sng" dirty="0" smtClean="0"/>
              <a:t>Answer: </a:t>
            </a:r>
            <a:r>
              <a:rPr lang="en-US" dirty="0" smtClean="0"/>
              <a:t>We’d </a:t>
            </a:r>
            <a:r>
              <a:rPr lang="en-US" dirty="0"/>
              <a:t>have to draw four straight sides. </a:t>
            </a:r>
            <a:r>
              <a:rPr lang="en-US" dirty="0" smtClean="0"/>
              <a:t>Two </a:t>
            </a:r>
            <a:r>
              <a:rPr lang="en-US" dirty="0"/>
              <a:t>of the sides would need to be parallel to each other. </a:t>
            </a:r>
            <a:r>
              <a:rPr lang="en-US" dirty="0">
                <a:latin typeface="Wingdings"/>
              </a:rPr>
              <a:t> </a:t>
            </a:r>
            <a:r>
              <a:rPr lang="en-US" dirty="0" smtClean="0"/>
              <a:t>We </a:t>
            </a:r>
            <a:r>
              <a:rPr lang="en-US" dirty="0"/>
              <a:t>could draw any of the shapes in our trapezoid pile. </a:t>
            </a:r>
            <a:r>
              <a:rPr lang="en-US" dirty="0">
                <a:latin typeface="Wingdings"/>
              </a:rPr>
              <a:t> </a:t>
            </a:r>
            <a:r>
              <a:rPr lang="en-US" dirty="0" smtClean="0"/>
              <a:t>If </a:t>
            </a:r>
            <a:r>
              <a:rPr lang="en-US" dirty="0"/>
              <a:t>we have one set of parallel sides, it will be a trapezoid. </a:t>
            </a:r>
            <a:endParaRPr lang="en-US" dirty="0" smtClean="0"/>
          </a:p>
          <a:p>
            <a:r>
              <a:rPr lang="en-US" dirty="0"/>
              <a:t>Use your ruler and set square (or right angle template) to draw a pair of parallel lines on your blank paper positioned at any angle on the sheet. </a:t>
            </a:r>
            <a:endParaRPr lang="en-US" dirty="0" smtClean="0"/>
          </a:p>
          <a:p>
            <a:r>
              <a:rPr lang="en-US" dirty="0"/>
              <a:t>Finish your trapezoid by drawing a third and fourth segment that cross the parallel pair of lines. Make sure they do not cross each other.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61" y="2495827"/>
            <a:ext cx="1009420" cy="12142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222" y="3939360"/>
            <a:ext cx="1354759" cy="12999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2261" y="5311523"/>
            <a:ext cx="1469285" cy="142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7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212</TotalTime>
  <Words>702</Words>
  <Application>Microsoft Office PowerPoint</Application>
  <PresentationFormat>On-screen Show (4:3)</PresentationFormat>
  <Paragraphs>95</Paragraphs>
  <Slides>15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Advantage</vt:lpstr>
      <vt:lpstr>Objective:  Lessons 16: Draw trapezoids to clarify their attributes and define trapezoids based on their attributes.</vt:lpstr>
      <vt:lpstr>Divide Whole Numbers by Unit Fractions &amp; Unit Fractions by Whole Numbers</vt:lpstr>
      <vt:lpstr>Quadrilaterals</vt:lpstr>
      <vt:lpstr>Quadrilaterals</vt:lpstr>
      <vt:lpstr>Application Problem</vt:lpstr>
      <vt:lpstr>Teacher notes</vt:lpstr>
      <vt:lpstr>Problem 1 a) sort polygons by the number of sides</vt:lpstr>
      <vt:lpstr>Problem 1 b) sort quadrilaterals into trapezoids and non- trapezoids</vt:lpstr>
      <vt:lpstr>Problem 2 a) draw a trapezoid according to the definition of a trapezoid</vt:lpstr>
      <vt:lpstr>Problem 2 b) measure and label its angles to explore their relationships</vt:lpstr>
      <vt:lpstr>Problem 2 b) measure and label its angles to explore their relationships</vt:lpstr>
      <vt:lpstr>Problem 2 b) measure and label its angles to explore their relationships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Objective:  Lessons 16 &amp; 17: Draw trapezoids and parallelograms to clarify their attributes and define them based on their attributes.</dc:title>
  <dc:creator>Keely Clauson</dc:creator>
  <cp:lastModifiedBy>Keely Clauson</cp:lastModifiedBy>
  <cp:revision>14</cp:revision>
  <dcterms:created xsi:type="dcterms:W3CDTF">2015-05-09T16:26:37Z</dcterms:created>
  <dcterms:modified xsi:type="dcterms:W3CDTF">2015-05-12T11:59:50Z</dcterms:modified>
</cp:coreProperties>
</file>